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2.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69" r:id="rId6"/>
    <p:sldId id="270" r:id="rId7"/>
    <p:sldId id="271" r:id="rId8"/>
    <p:sldId id="272" r:id="rId9"/>
    <p:sldId id="258" r:id="rId10"/>
    <p:sldId id="273"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94" d="100"/>
          <a:sy n="94" d="100"/>
        </p:scale>
        <p:origin x="2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CAAE-1CAF-43C0-829F-ECC660F072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B94142-CA67-4BD9-95FA-FF84E0C6F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7E92C6-044C-454E-BA39-D60404883600}"/>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9EA9DA09-ACE7-48B2-BB50-3C8F417C4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75BFE-AB4C-4F9A-A270-5150A1A117E4}"/>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120486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A746-36DF-4E59-9A0E-EACD4CB67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5A7750-CB63-41A0-A24E-BFC94D557D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5482F-E095-4CBF-93AD-BDDB393DC3C5}"/>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0F8EDDA1-404C-42BA-8D17-A612B543A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23EB1-6AF9-4306-BA59-38F4A3DFB38B}"/>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303513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E9EF70-9498-422C-8847-409EC5768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D797F-DBF2-48CA-A745-AC9DB74F23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6C558-2CE3-4AC7-B868-AB30371268CB}"/>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7105AD67-6E34-4303-B65A-2F8B1438D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A5734-1085-45F2-B624-92177FD76A33}"/>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203354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6917-2D5D-497D-A348-841AB5271E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867B3-0272-4C5F-A390-52E01DDBA8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2CBE-7006-4CD3-82AF-02E4DA816DC4}"/>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FC928C0A-3620-4798-9F9E-F298FF884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9D65C-FE7F-44B3-8BBE-ED703D801E12}"/>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182231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341E-6143-4743-A160-EAA3FB3B52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BB77FC-0B5F-4216-AB6B-CE6A72879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DE2F48-8641-4921-A479-C182014C9062}"/>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A43597B6-DA9A-471B-A5FD-7112F5EED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158D-9CDB-4776-9C32-0B4392DD6412}"/>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257902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BCFC-0C84-4C22-A5C1-000D642302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1B606-99FD-4788-BFE9-237AA0BBB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CF1FE5-F488-4295-BBBF-7C9D4E93BB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B83B2C-8476-4102-9267-42B6B9E0C217}"/>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6" name="Footer Placeholder 5">
            <a:extLst>
              <a:ext uri="{FF2B5EF4-FFF2-40B4-BE49-F238E27FC236}">
                <a16:creationId xmlns:a16="http://schemas.microsoft.com/office/drawing/2014/main" id="{7C2F2AA2-339D-48AF-ACED-B612DBF1F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9813E-527D-49CA-9DB4-AC458B3E6D73}"/>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53054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CDCB-5A62-4216-9786-3B191141B2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013158-5031-4D3B-AAE2-9461C1214A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E18F55-0539-420D-AFF8-254E8626E0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4B45A-A373-408A-B258-7B107768D4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FEF2AE-A2AA-4B78-B75E-4ADC2A6D8A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34C23D-0FAD-4405-85FE-2BA4C45FC1F6}"/>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8" name="Footer Placeholder 7">
            <a:extLst>
              <a:ext uri="{FF2B5EF4-FFF2-40B4-BE49-F238E27FC236}">
                <a16:creationId xmlns:a16="http://schemas.microsoft.com/office/drawing/2014/main" id="{E9197549-2A2E-4889-B03B-97A1071AA6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BFBE9-70DE-4E3F-97AE-E8A7AA113911}"/>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2797760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75AA-B5F5-4476-9B61-18EDF0C12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3D4635-8950-4C3A-B0BD-8FE485081C71}"/>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4" name="Footer Placeholder 3">
            <a:extLst>
              <a:ext uri="{FF2B5EF4-FFF2-40B4-BE49-F238E27FC236}">
                <a16:creationId xmlns:a16="http://schemas.microsoft.com/office/drawing/2014/main" id="{94A5008E-FC2D-4D19-A882-3492BFF80E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FD8D2-AB42-48BB-855B-5741E763D4C0}"/>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2127618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2AA0A6-31EB-461D-9F64-0A78AC220094}"/>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3" name="Footer Placeholder 2">
            <a:extLst>
              <a:ext uri="{FF2B5EF4-FFF2-40B4-BE49-F238E27FC236}">
                <a16:creationId xmlns:a16="http://schemas.microsoft.com/office/drawing/2014/main" id="{038C49DC-893E-422C-9F3E-9B793247C1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01A5A1-A762-4F06-9724-CAA17F823B8D}"/>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102323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141C-0144-4C98-87BA-D47B4E49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92D883-DD33-4049-8CE3-EC88CC8DA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BA533-8DFE-402E-93CD-AD19813F9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012C2-2A0D-4145-80F6-A180E48E5F69}"/>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6" name="Footer Placeholder 5">
            <a:extLst>
              <a:ext uri="{FF2B5EF4-FFF2-40B4-BE49-F238E27FC236}">
                <a16:creationId xmlns:a16="http://schemas.microsoft.com/office/drawing/2014/main" id="{5822C1E6-F342-406C-AB87-3F4E0A266F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BBAE-FEC6-4C8F-AE27-C3B4E2FCB4A4}"/>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3831275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A85B-5B9A-4D00-88FD-70126D51B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12E45E-A310-4AE0-81E1-B2FCEE15B6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D00555-D8E6-457F-88D5-344661D6B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8DD20-8B64-4E90-BFDA-E4CA025A9CEF}"/>
              </a:ext>
            </a:extLst>
          </p:cNvPr>
          <p:cNvSpPr>
            <a:spLocks noGrp="1"/>
          </p:cNvSpPr>
          <p:nvPr>
            <p:ph type="dt" sz="half" idx="10"/>
          </p:nvPr>
        </p:nvSpPr>
        <p:spPr/>
        <p:txBody>
          <a:bodyPr/>
          <a:lstStyle/>
          <a:p>
            <a:fld id="{C98A7EBB-4C39-4573-A4EF-2C6CFECCC47F}" type="datetimeFigureOut">
              <a:rPr lang="en-US" smtClean="0"/>
              <a:t>12/22/2024</a:t>
            </a:fld>
            <a:endParaRPr lang="en-US"/>
          </a:p>
        </p:txBody>
      </p:sp>
      <p:sp>
        <p:nvSpPr>
          <p:cNvPr id="6" name="Footer Placeholder 5">
            <a:extLst>
              <a:ext uri="{FF2B5EF4-FFF2-40B4-BE49-F238E27FC236}">
                <a16:creationId xmlns:a16="http://schemas.microsoft.com/office/drawing/2014/main" id="{D4E5D963-3F90-4580-827C-61976DF84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8561B-8BAD-43DD-A26A-08CBF6DE2438}"/>
              </a:ext>
            </a:extLst>
          </p:cNvPr>
          <p:cNvSpPr>
            <a:spLocks noGrp="1"/>
          </p:cNvSpPr>
          <p:nvPr>
            <p:ph type="sldNum" sz="quarter" idx="12"/>
          </p:nvPr>
        </p:nvSpPr>
        <p:spPr/>
        <p:txBody>
          <a:bodyPr/>
          <a:lstStyle/>
          <a:p>
            <a:fld id="{48EF22BE-1F3D-48C1-B4F0-7CB4B1A9A1A7}" type="slidenum">
              <a:rPr lang="en-US" smtClean="0"/>
              <a:t>‹#›</a:t>
            </a:fld>
            <a:endParaRPr lang="en-US"/>
          </a:p>
        </p:txBody>
      </p:sp>
    </p:spTree>
    <p:extLst>
      <p:ext uri="{BB962C8B-B14F-4D97-AF65-F5344CB8AC3E}">
        <p14:creationId xmlns:p14="http://schemas.microsoft.com/office/powerpoint/2010/main" val="2705007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3BBB3D-2BD3-462B-B6C1-F2E6F4AE2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D9D4EB-67C7-4B4D-9EEB-D6935992D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CE61-8580-40AF-8B16-80C2A739C0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A7EBB-4C39-4573-A4EF-2C6CFECCC47F}" type="datetimeFigureOut">
              <a:rPr lang="en-US" smtClean="0"/>
              <a:t>12/22/2024</a:t>
            </a:fld>
            <a:endParaRPr lang="en-US"/>
          </a:p>
        </p:txBody>
      </p:sp>
      <p:sp>
        <p:nvSpPr>
          <p:cNvPr id="5" name="Footer Placeholder 4">
            <a:extLst>
              <a:ext uri="{FF2B5EF4-FFF2-40B4-BE49-F238E27FC236}">
                <a16:creationId xmlns:a16="http://schemas.microsoft.com/office/drawing/2014/main" id="{1546F153-2AF0-492C-8B33-DA4E82C9E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78F627-D02B-4D32-A8CF-A7B2FFA1D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F22BE-1F3D-48C1-B4F0-7CB4B1A9A1A7}" type="slidenum">
              <a:rPr lang="en-US" smtClean="0"/>
              <a:t>‹#›</a:t>
            </a:fld>
            <a:endParaRPr lang="en-US"/>
          </a:p>
        </p:txBody>
      </p:sp>
    </p:spTree>
    <p:extLst>
      <p:ext uri="{BB962C8B-B14F-4D97-AF65-F5344CB8AC3E}">
        <p14:creationId xmlns:p14="http://schemas.microsoft.com/office/powerpoint/2010/main" val="3091142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nature5">
            <a:hlinkClick r:id="" action="ppaction://media"/>
            <a:extLst>
              <a:ext uri="{FF2B5EF4-FFF2-40B4-BE49-F238E27FC236}">
                <a16:creationId xmlns:a16="http://schemas.microsoft.com/office/drawing/2014/main" id="{E8C7286B-FEC1-4331-9584-9D9324C051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8662"/>
            <a:ext cx="12193702" cy="6858957"/>
          </a:xfrm>
          <a:prstGeom prst="rect">
            <a:avLst/>
          </a:prstGeom>
        </p:spPr>
      </p:pic>
      <p:sp>
        <p:nvSpPr>
          <p:cNvPr id="9" name="TextBox 8">
            <a:extLst>
              <a:ext uri="{FF2B5EF4-FFF2-40B4-BE49-F238E27FC236}">
                <a16:creationId xmlns:a16="http://schemas.microsoft.com/office/drawing/2014/main" id="{26A0517B-2088-40CD-B055-2B816ECDD3C3}"/>
              </a:ext>
            </a:extLst>
          </p:cNvPr>
          <p:cNvSpPr txBox="1"/>
          <p:nvPr/>
        </p:nvSpPr>
        <p:spPr>
          <a:xfrm>
            <a:off x="2160494" y="1039906"/>
            <a:ext cx="7001435" cy="1200329"/>
          </a:xfrm>
          <a:prstGeom prst="rect">
            <a:avLst/>
          </a:prstGeom>
          <a:noFill/>
        </p:spPr>
        <p:txBody>
          <a:bodyPr wrap="square" rtlCol="0">
            <a:spAutoFit/>
          </a:bodyPr>
          <a:lstStyle/>
          <a:p>
            <a:r>
              <a:rPr lang="en-US" sz="7200" b="1" dirty="0">
                <a:latin typeface="Algerian" panose="04020705040A02060702" pitchFamily="82" charset="0"/>
              </a:rPr>
              <a:t>EXPLORE MORE</a:t>
            </a:r>
          </a:p>
        </p:txBody>
      </p:sp>
    </p:spTree>
    <p:extLst>
      <p:ext uri="{BB962C8B-B14F-4D97-AF65-F5344CB8AC3E}">
        <p14:creationId xmlns:p14="http://schemas.microsoft.com/office/powerpoint/2010/main" val="282889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031933-1D79-4F5B-ACA2-6A15B327A031}"/>
              </a:ext>
            </a:extLst>
          </p:cNvPr>
          <p:cNvSpPr txBox="1"/>
          <p:nvPr/>
        </p:nvSpPr>
        <p:spPr>
          <a:xfrm>
            <a:off x="702904" y="1950098"/>
            <a:ext cx="10786187" cy="3677097"/>
          </a:xfrm>
          <a:prstGeom prst="rect">
            <a:avLst/>
          </a:prstGeom>
          <a:noFill/>
        </p:spPr>
        <p:txBody>
          <a:bodyPr wrap="square" rtlCol="0">
            <a:spAutoFit/>
          </a:bodyPr>
          <a:lstStyle/>
          <a:p>
            <a:pPr marL="6350" indent="-6350" algn="just">
              <a:lnSpc>
                <a:spcPct val="140000"/>
              </a:lnSpc>
              <a:spcAft>
                <a:spcPts val="980"/>
              </a:spcAft>
            </a:pPr>
            <a:r>
              <a:rPr lang="en-IN"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IN" sz="16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We can make the Web Design friendlier and more functional in the next development. The Online Hotel Booking System aims to provide a user-friendly interface and more functions for real world hotels. But there is still some room for improvements. For example, we can change. the settings and functions of some options in the Web pages to make them more professional and artistic. we can also use more pop-up windows so that users can choose the value from them directly. This applies to "arrival date" and "departure date" options. In this way the users can avoid many possible mistakes caused by inappropriate input.</a:t>
            </a:r>
          </a:p>
          <a:p>
            <a:pPr marL="6350" indent="-6350" algn="just">
              <a:lnSpc>
                <a:spcPct val="140000"/>
              </a:lnSpc>
              <a:spcAft>
                <a:spcPts val="980"/>
              </a:spcAft>
            </a:pPr>
            <a:r>
              <a:rPr lang="en-IN" sz="16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In future improvements, the Online Hotel Booking System can offer more services such as car rental, flight ticket purchase, and the vacation package advising. These services have been offered already on some real world online booking systems. More hotels will add these ,  services on their online systems. In this way, people can make all their requests at once no matter they are business trip arrangement, shopping, travel, or vacation.</a:t>
            </a:r>
            <a:endParaRPr lang="en-IN" sz="1600" b="1" dirty="0"/>
          </a:p>
        </p:txBody>
      </p:sp>
      <p:sp>
        <p:nvSpPr>
          <p:cNvPr id="6" name="TextBox 5">
            <a:extLst>
              <a:ext uri="{FF2B5EF4-FFF2-40B4-BE49-F238E27FC236}">
                <a16:creationId xmlns:a16="http://schemas.microsoft.com/office/drawing/2014/main" id="{A72B7002-6EA6-4A94-89B2-13A72843D8AA}"/>
              </a:ext>
            </a:extLst>
          </p:cNvPr>
          <p:cNvSpPr txBox="1"/>
          <p:nvPr/>
        </p:nvSpPr>
        <p:spPr>
          <a:xfrm>
            <a:off x="3707362" y="515259"/>
            <a:ext cx="4777273" cy="646331"/>
          </a:xfrm>
          <a:prstGeom prst="rect">
            <a:avLst/>
          </a:prstGeom>
          <a:noFill/>
        </p:spPr>
        <p:txBody>
          <a:bodyPr wrap="square" rtlCol="0">
            <a:spAutoFit/>
          </a:bodyPr>
          <a:lstStyle/>
          <a:p>
            <a:r>
              <a:rPr lang="en-IN" sz="3600" b="1" dirty="0">
                <a:latin typeface="Algerian" panose="04020705040A02060702" pitchFamily="82" charset="0"/>
              </a:rPr>
              <a:t>Future scope:</a:t>
            </a:r>
          </a:p>
        </p:txBody>
      </p:sp>
    </p:spTree>
    <p:extLst>
      <p:ext uri="{BB962C8B-B14F-4D97-AF65-F5344CB8AC3E}">
        <p14:creationId xmlns:p14="http://schemas.microsoft.com/office/powerpoint/2010/main" val="171472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0B88E-D48A-49C4-BAEC-B5295CCBD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8C1DA284-1C98-444B-ACD4-667B89552409}"/>
              </a:ext>
            </a:extLst>
          </p:cNvPr>
          <p:cNvSpPr txBox="1"/>
          <p:nvPr/>
        </p:nvSpPr>
        <p:spPr>
          <a:xfrm>
            <a:off x="559837" y="359229"/>
            <a:ext cx="3321697" cy="646331"/>
          </a:xfrm>
          <a:prstGeom prst="rect">
            <a:avLst/>
          </a:prstGeom>
          <a:noFill/>
        </p:spPr>
        <p:txBody>
          <a:bodyPr wrap="square" rtlCol="0">
            <a:spAutoFit/>
          </a:bodyPr>
          <a:lstStyle/>
          <a:p>
            <a:r>
              <a:rPr lang="en-IN" sz="3600" b="1" dirty="0">
                <a:latin typeface="Algerian" panose="04020705040A02060702" pitchFamily="82" charset="0"/>
              </a:rPr>
              <a:t>Conclusion:</a:t>
            </a:r>
          </a:p>
        </p:txBody>
      </p:sp>
      <p:sp>
        <p:nvSpPr>
          <p:cNvPr id="6" name="TextBox 5">
            <a:extLst>
              <a:ext uri="{FF2B5EF4-FFF2-40B4-BE49-F238E27FC236}">
                <a16:creationId xmlns:a16="http://schemas.microsoft.com/office/drawing/2014/main" id="{E5351E12-2998-495D-8C45-A6878913061A}"/>
              </a:ext>
            </a:extLst>
          </p:cNvPr>
          <p:cNvSpPr txBox="1"/>
          <p:nvPr/>
        </p:nvSpPr>
        <p:spPr>
          <a:xfrm>
            <a:off x="793102" y="1767005"/>
            <a:ext cx="7912358" cy="3323987"/>
          </a:xfrm>
          <a:prstGeom prst="rect">
            <a:avLst/>
          </a:prstGeom>
          <a:noFill/>
        </p:spPr>
        <p:txBody>
          <a:bodyPr wrap="square" rtlCol="0">
            <a:spAutoFit/>
          </a:bodyPr>
          <a:lstStyle/>
          <a:p>
            <a:pPr algn="just"/>
            <a:r>
              <a:rPr lang="en-IN" sz="1600" dirty="0">
                <a:solidFill>
                  <a:srgbClr val="000000"/>
                </a:solidFill>
                <a:effectLst/>
                <a:latin typeface="Arial Black" panose="020B0A04020102020204" pitchFamily="34" charset="0"/>
                <a:ea typeface="Cambria" panose="02040503050406030204" pitchFamily="18" charset="0"/>
                <a:cs typeface="Cambria" panose="02040503050406030204" pitchFamily="18" charset="0"/>
              </a:rPr>
              <a:t>The Online Hotel Booking System provides an environment for users to book hotel rooms, perform booking activities, and manage personal account with a Web browser. The system uses Apache Web Server running on Windows platform. The database server is MySQL. To implement the system, the developer has used JavaScript, HTML, and PHP. All dynamic contents are handled by PHP. Persistent data are saved in the database. Online Hotel Booking System is a user-friendly and easy-to-use system of a Web-based application. Everyone who knows how to use a Web browser can register and then login to book a room, change booking details, cancel booking, and view or modify personal profile online. It is easy and fast to make a reservation</a:t>
            </a:r>
          </a:p>
          <a:p>
            <a:endParaRPr lang="en-IN" dirty="0"/>
          </a:p>
        </p:txBody>
      </p:sp>
    </p:spTree>
    <p:extLst>
      <p:ext uri="{BB962C8B-B14F-4D97-AF65-F5344CB8AC3E}">
        <p14:creationId xmlns:p14="http://schemas.microsoft.com/office/powerpoint/2010/main" val="3073802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E87F8-4D1E-4B73-AA2D-51B3DCA05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1095375"/>
            <a:ext cx="9563100" cy="4667250"/>
          </a:xfrm>
          <a:prstGeom prst="rect">
            <a:avLst/>
          </a:prstGeom>
        </p:spPr>
      </p:pic>
    </p:spTree>
    <p:extLst>
      <p:ext uri="{BB962C8B-B14F-4D97-AF65-F5344CB8AC3E}">
        <p14:creationId xmlns:p14="http://schemas.microsoft.com/office/powerpoint/2010/main" val="140389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19B969-6C99-44D1-8E5A-4934F6F81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70BAB1F0-C29B-4056-8EE4-C2C8C41FD06A}"/>
              </a:ext>
            </a:extLst>
          </p:cNvPr>
          <p:cNvSpPr txBox="1"/>
          <p:nvPr/>
        </p:nvSpPr>
        <p:spPr>
          <a:xfrm>
            <a:off x="228600" y="6031719"/>
            <a:ext cx="7119258" cy="523220"/>
          </a:xfrm>
          <a:prstGeom prst="rect">
            <a:avLst/>
          </a:prstGeom>
          <a:noFill/>
        </p:spPr>
        <p:txBody>
          <a:bodyPr wrap="square" rtlCol="0">
            <a:spAutoFit/>
          </a:bodyPr>
          <a:lstStyle/>
          <a:p>
            <a:r>
              <a:rPr lang="en-US" sz="2800" b="1" dirty="0">
                <a:solidFill>
                  <a:schemeClr val="accent2">
                    <a:lumMod val="75000"/>
                  </a:schemeClr>
                </a:solidFill>
                <a:latin typeface="Algerian" panose="04020705040A02060702" pitchFamily="82" charset="0"/>
              </a:rPr>
              <a:t>GUIDE</a:t>
            </a:r>
            <a:r>
              <a:rPr lang="en-US" sz="2800" b="1" dirty="0">
                <a:solidFill>
                  <a:schemeClr val="accent2">
                    <a:lumMod val="75000"/>
                  </a:schemeClr>
                </a:solidFill>
                <a:latin typeface="Arial Black" panose="020B0A04020102020204" pitchFamily="34" charset="0"/>
              </a:rPr>
              <a:t> – Prof. Aniruddha </a:t>
            </a:r>
            <a:r>
              <a:rPr lang="en-US" sz="2800" b="1" dirty="0" err="1">
                <a:solidFill>
                  <a:schemeClr val="accent2">
                    <a:lumMod val="75000"/>
                  </a:schemeClr>
                </a:solidFill>
                <a:latin typeface="Arial Black" panose="020B0A04020102020204" pitchFamily="34" charset="0"/>
              </a:rPr>
              <a:t>Palsodkar</a:t>
            </a:r>
            <a:endParaRPr lang="en-US" sz="2800" b="1" dirty="0">
              <a:solidFill>
                <a:schemeClr val="accent2">
                  <a:lumMod val="75000"/>
                </a:schemeClr>
              </a:solidFill>
              <a:latin typeface="Arial Black" panose="020B0A04020102020204" pitchFamily="34" charset="0"/>
            </a:endParaRPr>
          </a:p>
        </p:txBody>
      </p:sp>
      <p:sp>
        <p:nvSpPr>
          <p:cNvPr id="9" name="TextBox 8">
            <a:extLst>
              <a:ext uri="{FF2B5EF4-FFF2-40B4-BE49-F238E27FC236}">
                <a16:creationId xmlns:a16="http://schemas.microsoft.com/office/drawing/2014/main" id="{47575958-F2EB-4EA1-8E7E-CFE0CF36AF21}"/>
              </a:ext>
            </a:extLst>
          </p:cNvPr>
          <p:cNvSpPr txBox="1"/>
          <p:nvPr/>
        </p:nvSpPr>
        <p:spPr>
          <a:xfrm>
            <a:off x="1418254" y="1965769"/>
            <a:ext cx="2733868"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latin typeface="Algerian" panose="04020705040A02060702" pitchFamily="82" charset="0"/>
              </a:rPr>
              <a:t>Design by - </a:t>
            </a:r>
          </a:p>
        </p:txBody>
      </p:sp>
      <p:sp>
        <p:nvSpPr>
          <p:cNvPr id="14" name="TextBox 13">
            <a:extLst>
              <a:ext uri="{FF2B5EF4-FFF2-40B4-BE49-F238E27FC236}">
                <a16:creationId xmlns:a16="http://schemas.microsoft.com/office/drawing/2014/main" id="{11F6175E-013A-444F-808B-5130D1774F6B}"/>
              </a:ext>
            </a:extLst>
          </p:cNvPr>
          <p:cNvSpPr txBox="1"/>
          <p:nvPr/>
        </p:nvSpPr>
        <p:spPr>
          <a:xfrm>
            <a:off x="2971801" y="3219662"/>
            <a:ext cx="4217435" cy="1384995"/>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Arial Black" panose="020B0A04020102020204" pitchFamily="34" charset="0"/>
              </a:rPr>
              <a:t>Samidha Vele</a:t>
            </a:r>
          </a:p>
          <a:p>
            <a:pPr marL="285750" indent="-285750">
              <a:buFont typeface="Arial" panose="020B0604020202020204" pitchFamily="34" charset="0"/>
              <a:buChar char="•"/>
            </a:pPr>
            <a:r>
              <a:rPr lang="en-IN" sz="2800" dirty="0" err="1">
                <a:latin typeface="Arial Black" panose="020B0A04020102020204" pitchFamily="34" charset="0"/>
              </a:rPr>
              <a:t>Mrunali</a:t>
            </a:r>
            <a:r>
              <a:rPr lang="en-IN" sz="2800" dirty="0">
                <a:latin typeface="Arial Black" panose="020B0A04020102020204" pitchFamily="34" charset="0"/>
              </a:rPr>
              <a:t> </a:t>
            </a:r>
            <a:r>
              <a:rPr lang="en-IN" sz="2800" dirty="0" err="1">
                <a:latin typeface="Arial Black" panose="020B0A04020102020204" pitchFamily="34" charset="0"/>
              </a:rPr>
              <a:t>Virkud</a:t>
            </a:r>
            <a:endParaRPr lang="en-IN" sz="2800" dirty="0">
              <a:latin typeface="Arial Black" panose="020B0A04020102020204" pitchFamily="34" charset="0"/>
            </a:endParaRPr>
          </a:p>
          <a:p>
            <a:pPr marL="285750" indent="-285750">
              <a:buFont typeface="Arial" panose="020B0604020202020204" pitchFamily="34" charset="0"/>
              <a:buChar char="•"/>
            </a:pPr>
            <a:r>
              <a:rPr lang="en-IN" sz="2800" dirty="0">
                <a:latin typeface="Arial Black" panose="020B0A04020102020204" pitchFamily="34" charset="0"/>
              </a:rPr>
              <a:t>Vipul Karle</a:t>
            </a:r>
          </a:p>
        </p:txBody>
      </p:sp>
    </p:spTree>
    <p:extLst>
      <p:ext uri="{BB962C8B-B14F-4D97-AF65-F5344CB8AC3E}">
        <p14:creationId xmlns:p14="http://schemas.microsoft.com/office/powerpoint/2010/main" val="141275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E9EF1-CFAC-49B8-AD66-6CFBFFB90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91"/>
            <a:ext cx="12192000" cy="6858000"/>
          </a:xfrm>
          <a:prstGeom prst="rect">
            <a:avLst/>
          </a:prstGeom>
        </p:spPr>
      </p:pic>
      <p:sp>
        <p:nvSpPr>
          <p:cNvPr id="4" name="TextBox 3">
            <a:extLst>
              <a:ext uri="{FF2B5EF4-FFF2-40B4-BE49-F238E27FC236}">
                <a16:creationId xmlns:a16="http://schemas.microsoft.com/office/drawing/2014/main" id="{CF8052A4-5B48-4FCA-AFA4-F7BC8B3C38BE}"/>
              </a:ext>
            </a:extLst>
          </p:cNvPr>
          <p:cNvSpPr txBox="1"/>
          <p:nvPr/>
        </p:nvSpPr>
        <p:spPr>
          <a:xfrm>
            <a:off x="6096000" y="921256"/>
            <a:ext cx="4777272" cy="707886"/>
          </a:xfrm>
          <a:prstGeom prst="rect">
            <a:avLst/>
          </a:prstGeom>
          <a:noFill/>
        </p:spPr>
        <p:txBody>
          <a:bodyPr wrap="square" rtlCol="0">
            <a:spAutoFit/>
          </a:bodyPr>
          <a:lstStyle/>
          <a:p>
            <a:r>
              <a:rPr lang="en-IN" sz="4000" b="1" dirty="0">
                <a:latin typeface="Algerian" panose="04020705040A02060702" pitchFamily="82" charset="0"/>
              </a:rPr>
              <a:t>INTRODUCTION :</a:t>
            </a:r>
          </a:p>
        </p:txBody>
      </p:sp>
      <p:sp>
        <p:nvSpPr>
          <p:cNvPr id="5" name="TextBox 4">
            <a:extLst>
              <a:ext uri="{FF2B5EF4-FFF2-40B4-BE49-F238E27FC236}">
                <a16:creationId xmlns:a16="http://schemas.microsoft.com/office/drawing/2014/main" id="{191DAEF3-6177-4F33-8862-245E0179106C}"/>
              </a:ext>
            </a:extLst>
          </p:cNvPr>
          <p:cNvSpPr txBox="1"/>
          <p:nvPr/>
        </p:nvSpPr>
        <p:spPr>
          <a:xfrm>
            <a:off x="541175" y="2593909"/>
            <a:ext cx="7772400" cy="2862322"/>
          </a:xfrm>
          <a:prstGeom prst="rect">
            <a:avLst/>
          </a:prstGeom>
          <a:noFill/>
        </p:spPr>
        <p:txBody>
          <a:bodyPr wrap="square" rtlCol="0">
            <a:spAutoFit/>
          </a:bodyPr>
          <a:lstStyle/>
          <a:p>
            <a:pPr algn="just"/>
            <a:r>
              <a:rPr lang="en-IN"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This project is a Web-based application that provides a user-friendly and simple interface to let users easily book hotel rooms and perform booking activities via Internet. The records are shared with not only Web users but also with administrators to the site. The project uses a regular Web browser with HTML (Hyper Text Markup Language) as the basic interface language. Users can perform booking activities via the Internet browser. The administrations also can view all users' files and maintain the Web site on it. The Web pages are written in PHP (Hypertext </a:t>
            </a:r>
            <a:r>
              <a:rPr lang="en-IN" sz="18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Preprocessor</a:t>
            </a:r>
            <a:r>
              <a:rPr lang="en-IN"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and stored in </a:t>
            </a:r>
            <a:r>
              <a:rPr lang="en-IN" sz="18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apache</a:t>
            </a:r>
            <a:r>
              <a:rPr lang="en-IN"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server. All the data is stored in a MySQL database and accessed by PHP.</a:t>
            </a:r>
          </a:p>
          <a:p>
            <a:endParaRPr lang="en-IN" dirty="0"/>
          </a:p>
        </p:txBody>
      </p:sp>
    </p:spTree>
    <p:extLst>
      <p:ext uri="{BB962C8B-B14F-4D97-AF65-F5344CB8AC3E}">
        <p14:creationId xmlns:p14="http://schemas.microsoft.com/office/powerpoint/2010/main" val="356626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70CE7-023A-4836-B4E7-AA39C4D94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3EF46B4-7680-4A59-A18D-2F48E0164CC6}"/>
              </a:ext>
            </a:extLst>
          </p:cNvPr>
          <p:cNvSpPr txBox="1"/>
          <p:nvPr/>
        </p:nvSpPr>
        <p:spPr>
          <a:xfrm>
            <a:off x="690465" y="363894"/>
            <a:ext cx="3573625" cy="769441"/>
          </a:xfrm>
          <a:prstGeom prst="rect">
            <a:avLst/>
          </a:prstGeom>
          <a:noFill/>
        </p:spPr>
        <p:txBody>
          <a:bodyPr wrap="square" rtlCol="0">
            <a:spAutoFit/>
          </a:bodyPr>
          <a:lstStyle/>
          <a:p>
            <a:r>
              <a:rPr lang="en-IN" sz="4400" b="1" dirty="0">
                <a:latin typeface="Algerian" panose="04020705040A02060702" pitchFamily="82" charset="0"/>
              </a:rPr>
              <a:t>Objectives:</a:t>
            </a:r>
          </a:p>
        </p:txBody>
      </p:sp>
      <p:sp>
        <p:nvSpPr>
          <p:cNvPr id="6" name="TextBox 5">
            <a:extLst>
              <a:ext uri="{FF2B5EF4-FFF2-40B4-BE49-F238E27FC236}">
                <a16:creationId xmlns:a16="http://schemas.microsoft.com/office/drawing/2014/main" id="{6D1D5318-889B-4E76-BC80-D482915C0907}"/>
              </a:ext>
            </a:extLst>
          </p:cNvPr>
          <p:cNvSpPr txBox="1"/>
          <p:nvPr/>
        </p:nvSpPr>
        <p:spPr>
          <a:xfrm>
            <a:off x="5744547" y="1133335"/>
            <a:ext cx="6064898" cy="4375557"/>
          </a:xfrm>
          <a:prstGeom prst="rect">
            <a:avLst/>
          </a:prstGeom>
          <a:noFill/>
        </p:spPr>
        <p:txBody>
          <a:bodyPr wrap="square" rtlCol="0">
            <a:spAutoFit/>
          </a:bodyPr>
          <a:lstStyle/>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To enable online booking via the internet.</a:t>
            </a:r>
          </a:p>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To enable automated data entry methods.</a:t>
            </a:r>
          </a:p>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Ensure efficient and reliable communication within the hotel.</a:t>
            </a:r>
          </a:p>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Avoid data entry errors by use of input masks.</a:t>
            </a:r>
          </a:p>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Enable easy authorized modification of data.</a:t>
            </a:r>
          </a:p>
          <a:p>
            <a:pPr marL="342900" lvl="0" indent="-342900" algn="l">
              <a:lnSpc>
                <a:spcPct val="140000"/>
              </a:lnSpc>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Enforce security measures to avoid unauthorized access to guest records.</a:t>
            </a:r>
          </a:p>
          <a:p>
            <a:pPr marL="342900" lvl="0" indent="-342900" algn="l">
              <a:lnSpc>
                <a:spcPct val="140000"/>
              </a:lnSpc>
              <a:spcAft>
                <a:spcPts val="980"/>
              </a:spcAft>
              <a:buFont typeface="Symbol" panose="05050102010706020507" pitchFamily="18" charset="2"/>
              <a:buChar char=""/>
            </a:pPr>
            <a:r>
              <a:rPr lang="en-IN" sz="1800" b="1" dirty="0">
                <a:solidFill>
                  <a:schemeClr val="tx1">
                    <a:lumMod val="95000"/>
                    <a:lumOff val="5000"/>
                  </a:schemeClr>
                </a:solidFill>
                <a:effectLst/>
                <a:latin typeface="Cambria" panose="02040503050406030204" pitchFamily="18" charset="0"/>
                <a:ea typeface="Cambria" panose="02040503050406030204" pitchFamily="18" charset="0"/>
                <a:cs typeface="Cambria" panose="02040503050406030204" pitchFamily="18" charset="0"/>
              </a:rPr>
              <a:t>Enable fast and easy retrieval of guest records and data for fast reference activities</a:t>
            </a:r>
          </a:p>
          <a:p>
            <a:endParaRPr lang="en-IN" dirty="0"/>
          </a:p>
        </p:txBody>
      </p:sp>
    </p:spTree>
    <p:extLst>
      <p:ext uri="{BB962C8B-B14F-4D97-AF65-F5344CB8AC3E}">
        <p14:creationId xmlns:p14="http://schemas.microsoft.com/office/powerpoint/2010/main" val="308605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AD7BA-BDCD-417F-A3C6-DADB1AA49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D261527-BDCA-4AC8-B408-D354DD4CFC6B}"/>
              </a:ext>
            </a:extLst>
          </p:cNvPr>
          <p:cNvSpPr txBox="1"/>
          <p:nvPr/>
        </p:nvSpPr>
        <p:spPr>
          <a:xfrm>
            <a:off x="3778897" y="550506"/>
            <a:ext cx="4057883" cy="646331"/>
          </a:xfrm>
          <a:prstGeom prst="rect">
            <a:avLst/>
          </a:prstGeom>
          <a:noFill/>
        </p:spPr>
        <p:txBody>
          <a:bodyPr wrap="square" rtlCol="0">
            <a:spAutoFit/>
          </a:bodyPr>
          <a:lstStyle/>
          <a:p>
            <a:r>
              <a:rPr lang="en-IN" sz="3600" b="1" dirty="0">
                <a:latin typeface="Algerian" panose="04020705040A02060702" pitchFamily="82" charset="0"/>
              </a:rPr>
              <a:t>REQUIREMENTS:</a:t>
            </a:r>
          </a:p>
        </p:txBody>
      </p:sp>
      <p:sp>
        <p:nvSpPr>
          <p:cNvPr id="5" name="TextBox 4">
            <a:extLst>
              <a:ext uri="{FF2B5EF4-FFF2-40B4-BE49-F238E27FC236}">
                <a16:creationId xmlns:a16="http://schemas.microsoft.com/office/drawing/2014/main" id="{2F7D8CF6-81D9-443B-906F-A940612EA7CD}"/>
              </a:ext>
            </a:extLst>
          </p:cNvPr>
          <p:cNvSpPr txBox="1"/>
          <p:nvPr/>
        </p:nvSpPr>
        <p:spPr>
          <a:xfrm>
            <a:off x="1474237" y="2211355"/>
            <a:ext cx="8042987" cy="3970318"/>
          </a:xfrm>
          <a:prstGeom prst="rect">
            <a:avLst/>
          </a:prstGeom>
          <a:noFill/>
        </p:spPr>
        <p:txBody>
          <a:bodyPr wrap="square" rtlCol="0">
            <a:spAutoFit/>
          </a:bodyPr>
          <a:lstStyle/>
          <a:p>
            <a:pPr marL="342900" indent="-342900" algn="l" rtl="0" latinLnBrk="0">
              <a:spcBef>
                <a:spcPts val="0"/>
              </a:spcBef>
              <a:spcAft>
                <a:spcPts val="0"/>
              </a:spcAft>
              <a:buFont typeface="+mj-lt"/>
              <a:buAutoNum type="arabicPeriod"/>
            </a:pPr>
            <a:r>
              <a:rPr lang="en-IN" sz="1800" b="0" i="0" dirty="0">
                <a:solidFill>
                  <a:srgbClr val="000000"/>
                </a:solidFill>
                <a:effectLst/>
                <a:latin typeface="Arial Black" panose="020B0A04020102020204" pitchFamily="34" charset="0"/>
              </a:rPr>
              <a:t>SOFTWARE: </a:t>
            </a:r>
          </a:p>
          <a:p>
            <a:pPr algn="l" rtl="0" latinLnBrk="0">
              <a:spcBef>
                <a:spcPts val="0"/>
              </a:spcBef>
              <a:spcAft>
                <a:spcPts val="0"/>
              </a:spcAft>
            </a:pP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operating system : Windows 11</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Browser : Chrome , Edge</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Visual Studio</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a:t>
            </a:r>
            <a:r>
              <a:rPr lang="en-IN" sz="1800" b="0" i="0" dirty="0" err="1">
                <a:solidFill>
                  <a:srgbClr val="000000"/>
                </a:solidFill>
                <a:effectLst/>
                <a:latin typeface="Arial Black" panose="020B0A04020102020204" pitchFamily="34" charset="0"/>
              </a:rPr>
              <a:t>Xampp</a:t>
            </a:r>
            <a:endParaRPr lang="en-IN" sz="1800" b="0" i="0" dirty="0">
              <a:solidFill>
                <a:srgbClr val="000000"/>
              </a:solidFill>
              <a:effectLst/>
              <a:latin typeface="Arial Black" panose="020B0A04020102020204" pitchFamily="34" charset="0"/>
            </a:endParaRPr>
          </a:p>
          <a:p>
            <a:pPr marL="0" algn="l" rtl="0" latinLnBrk="0">
              <a:spcBef>
                <a:spcPts val="0"/>
              </a:spcBef>
              <a:spcAft>
                <a:spcPts val="0"/>
              </a:spcAft>
            </a:pP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2. HARDWARE</a:t>
            </a:r>
          </a:p>
          <a:p>
            <a:pPr marL="0" algn="l" rtl="0" latinLnBrk="0">
              <a:spcBef>
                <a:spcPts val="0"/>
              </a:spcBef>
              <a:spcAft>
                <a:spcPts val="0"/>
              </a:spcAft>
            </a:pP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Processor : Intel core i3</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Memory (RAM) : 4GB</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Hard Drive : 1TB</a:t>
            </a:r>
            <a:endParaRPr lang="en-IN" b="0" i="0" dirty="0">
              <a:solidFill>
                <a:srgbClr val="222222"/>
              </a:solidFill>
              <a:effectLst/>
              <a:latin typeface="Arial Black" panose="020B0A04020102020204" pitchFamily="34" charset="0"/>
            </a:endParaRPr>
          </a:p>
          <a:p>
            <a:pPr marL="0" algn="l" rtl="0" latinLnBrk="0">
              <a:spcBef>
                <a:spcPts val="0"/>
              </a:spcBef>
              <a:spcAft>
                <a:spcPts val="0"/>
              </a:spcAft>
            </a:pPr>
            <a:r>
              <a:rPr lang="en-IN" sz="1800" b="0" i="0" dirty="0">
                <a:solidFill>
                  <a:srgbClr val="000000"/>
                </a:solidFill>
                <a:effectLst/>
                <a:latin typeface="Arial Black" panose="020B0A04020102020204" pitchFamily="34" charset="0"/>
              </a:rPr>
              <a:t>• Graphics Card : Intel Integrated Intel UHD Graphics</a:t>
            </a:r>
            <a:endParaRPr lang="en-IN" b="0" i="0" dirty="0">
              <a:solidFill>
                <a:srgbClr val="222222"/>
              </a:solidFill>
              <a:effectLst/>
              <a:latin typeface="Arial Black" panose="020B0A04020102020204" pitchFamily="34" charset="0"/>
            </a:endParaRPr>
          </a:p>
          <a:p>
            <a:endParaRPr lang="en-IN" dirty="0"/>
          </a:p>
        </p:txBody>
      </p:sp>
    </p:spTree>
    <p:extLst>
      <p:ext uri="{BB962C8B-B14F-4D97-AF65-F5344CB8AC3E}">
        <p14:creationId xmlns:p14="http://schemas.microsoft.com/office/powerpoint/2010/main" val="28465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65580-C502-402B-9923-40FB9C16F6F5}"/>
              </a:ext>
            </a:extLst>
          </p:cNvPr>
          <p:cNvSpPr txBox="1"/>
          <p:nvPr/>
        </p:nvSpPr>
        <p:spPr>
          <a:xfrm>
            <a:off x="4189445" y="158621"/>
            <a:ext cx="4784723" cy="646331"/>
          </a:xfrm>
          <a:prstGeom prst="rect">
            <a:avLst/>
          </a:prstGeom>
          <a:noFill/>
        </p:spPr>
        <p:txBody>
          <a:bodyPr wrap="square" rtlCol="0">
            <a:spAutoFit/>
          </a:bodyPr>
          <a:lstStyle/>
          <a:p>
            <a:r>
              <a:rPr lang="en-IN" sz="3600" b="1" dirty="0">
                <a:latin typeface="Algerian" panose="04020705040A02060702" pitchFamily="82" charset="0"/>
              </a:rPr>
              <a:t>FLOW CHART:</a:t>
            </a:r>
          </a:p>
        </p:txBody>
      </p:sp>
      <p:pic>
        <p:nvPicPr>
          <p:cNvPr id="4" name="Picture 3">
            <a:extLst>
              <a:ext uri="{FF2B5EF4-FFF2-40B4-BE49-F238E27FC236}">
                <a16:creationId xmlns:a16="http://schemas.microsoft.com/office/drawing/2014/main" id="{B1FB36CA-B02C-4500-992D-819DD7FF0C57}"/>
              </a:ext>
            </a:extLst>
          </p:cNvPr>
          <p:cNvPicPr>
            <a:picLocks noChangeAspect="1"/>
          </p:cNvPicPr>
          <p:nvPr/>
        </p:nvPicPr>
        <p:blipFill rotWithShape="1">
          <a:blip r:embed="rId2">
            <a:extLst>
              <a:ext uri="{28A0092B-C50C-407E-A947-70E740481C1C}">
                <a14:useLocalDpi xmlns:a14="http://schemas.microsoft.com/office/drawing/2010/main" val="0"/>
              </a:ext>
            </a:extLst>
          </a:blip>
          <a:srcRect l="29617" t="13197" r="31138" b="10884"/>
          <a:stretch/>
        </p:blipFill>
        <p:spPr>
          <a:xfrm>
            <a:off x="3377682" y="1194317"/>
            <a:ext cx="4784724" cy="5206483"/>
          </a:xfrm>
          <a:prstGeom prst="rect">
            <a:avLst/>
          </a:prstGeom>
        </p:spPr>
      </p:pic>
    </p:spTree>
    <p:extLst>
      <p:ext uri="{BB962C8B-B14F-4D97-AF65-F5344CB8AC3E}">
        <p14:creationId xmlns:p14="http://schemas.microsoft.com/office/powerpoint/2010/main" val="36184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5E3F24-7054-4E97-8943-D4AFDC3CD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C0D4602-0CFD-4B4C-A526-A4A9105CA676}"/>
              </a:ext>
            </a:extLst>
          </p:cNvPr>
          <p:cNvSpPr txBox="1"/>
          <p:nvPr/>
        </p:nvSpPr>
        <p:spPr>
          <a:xfrm>
            <a:off x="1660850" y="541176"/>
            <a:ext cx="6688167" cy="923330"/>
          </a:xfrm>
          <a:prstGeom prst="rect">
            <a:avLst/>
          </a:prstGeom>
          <a:noFill/>
        </p:spPr>
        <p:txBody>
          <a:bodyPr wrap="square" rtlCol="0">
            <a:spAutoFit/>
          </a:bodyPr>
          <a:lstStyle/>
          <a:p>
            <a:r>
              <a:rPr lang="en-IN" sz="3600" b="1" dirty="0">
                <a:solidFill>
                  <a:schemeClr val="accent6">
                    <a:lumMod val="60000"/>
                    <a:lumOff val="40000"/>
                  </a:schemeClr>
                </a:solidFill>
                <a:latin typeface="Algerian" panose="04020705040A02060702" pitchFamily="82" charset="0"/>
              </a:rPr>
              <a:t>Features :</a:t>
            </a:r>
          </a:p>
          <a:p>
            <a:endParaRPr lang="en-IN" dirty="0"/>
          </a:p>
        </p:txBody>
      </p:sp>
      <p:sp>
        <p:nvSpPr>
          <p:cNvPr id="7" name="TextBox 6">
            <a:extLst>
              <a:ext uri="{FF2B5EF4-FFF2-40B4-BE49-F238E27FC236}">
                <a16:creationId xmlns:a16="http://schemas.microsoft.com/office/drawing/2014/main" id="{5C83CBB1-E944-4FE5-BA01-D691C97A4C46}"/>
              </a:ext>
            </a:extLst>
          </p:cNvPr>
          <p:cNvSpPr txBox="1"/>
          <p:nvPr/>
        </p:nvSpPr>
        <p:spPr>
          <a:xfrm>
            <a:off x="2369977" y="1791477"/>
            <a:ext cx="8696130" cy="3139321"/>
          </a:xfrm>
          <a:prstGeom prst="rect">
            <a:avLst/>
          </a:prstGeom>
          <a:noFill/>
        </p:spPr>
        <p:txBody>
          <a:bodyPr wrap="square" rtlCol="0">
            <a:spAutoFit/>
          </a:bodyPr>
          <a:lstStyle/>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User-Friendly Interface.</a:t>
            </a:r>
          </a:p>
          <a:p>
            <a:pPr marL="285750" indent="-285750" algn="l">
              <a:buFont typeface="Wingdings" panose="05000000000000000000" pitchFamily="2" charset="2"/>
              <a:buChar char="§"/>
            </a:pPr>
            <a:r>
              <a:rPr lang="en-IN" b="1" i="0" dirty="0">
                <a:solidFill>
                  <a:schemeClr val="accent2">
                    <a:lumMod val="60000"/>
                    <a:lumOff val="40000"/>
                  </a:schemeClr>
                </a:solidFill>
                <a:effectLst/>
                <a:latin typeface="Arial Black" panose="020B0A04020102020204" pitchFamily="34" charset="0"/>
              </a:rPr>
              <a:t>Easy Booking Process</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Mobile-Friendly.</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Easy Management Of Rooms.</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Integrated Payment Gateway.</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Easy Search Option.</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Image Gallery.</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Review System.</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Google Maps Integration.</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Social Media Links.</a:t>
            </a:r>
            <a:endParaRPr lang="en-US" b="0" i="0" dirty="0">
              <a:solidFill>
                <a:schemeClr val="accent2">
                  <a:lumMod val="60000"/>
                  <a:lumOff val="40000"/>
                </a:schemeClr>
              </a:solidFill>
              <a:effectLst/>
              <a:latin typeface="Arial Black" panose="020B0A04020102020204" pitchFamily="34" charset="0"/>
            </a:endParaRPr>
          </a:p>
          <a:p>
            <a:pPr marL="285750" indent="-285750" algn="l">
              <a:buFont typeface="Wingdings" panose="05000000000000000000" pitchFamily="2" charset="2"/>
              <a:buChar char="§"/>
            </a:pPr>
            <a:r>
              <a:rPr lang="en-US" b="1" i="0" dirty="0">
                <a:solidFill>
                  <a:schemeClr val="accent2">
                    <a:lumMod val="60000"/>
                    <a:lumOff val="40000"/>
                  </a:schemeClr>
                </a:solidFill>
                <a:effectLst/>
                <a:latin typeface="Arial Black" panose="020B0A04020102020204" pitchFamily="34" charset="0"/>
              </a:rPr>
              <a:t>Quick And Responsive Customer Support.</a:t>
            </a:r>
            <a:endParaRPr lang="en-US" b="0" i="0" dirty="0">
              <a:solidFill>
                <a:schemeClr val="accent2">
                  <a:lumMod val="60000"/>
                  <a:lumOff val="40000"/>
                </a:schemeClr>
              </a:solidFill>
              <a:effectLst/>
              <a:latin typeface="Arial Black" panose="020B0A04020102020204" pitchFamily="34" charset="0"/>
            </a:endParaRPr>
          </a:p>
        </p:txBody>
      </p:sp>
    </p:spTree>
    <p:extLst>
      <p:ext uri="{BB962C8B-B14F-4D97-AF65-F5344CB8AC3E}">
        <p14:creationId xmlns:p14="http://schemas.microsoft.com/office/powerpoint/2010/main" val="81603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B5C47B9-74C0-4E50-AF7E-2B98F2C8D7AC}"/>
              </a:ext>
            </a:extLst>
          </p:cNvPr>
          <p:cNvSpPr/>
          <p:nvPr/>
        </p:nvSpPr>
        <p:spPr>
          <a:xfrm flipH="1">
            <a:off x="2111828" y="1026368"/>
            <a:ext cx="7968343" cy="5458408"/>
          </a:xfrm>
          <a:prstGeom prst="ellipse">
            <a:avLst/>
          </a:prstGeom>
          <a:solidFill>
            <a:schemeClr val="bg1"/>
          </a:solidFill>
          <a:ln/>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marL="285750" indent="-285750" algn="just">
              <a:buFont typeface="Arial" panose="020B0604020202020204" pitchFamily="34" charset="0"/>
              <a:buChar char="•"/>
            </a:pPr>
            <a:r>
              <a:rPr lang="en-US" sz="2800" b="1" i="0" dirty="0">
                <a:solidFill>
                  <a:srgbClr val="192257"/>
                </a:solidFill>
                <a:effectLst/>
                <a:latin typeface="ProximaNovaSemibold"/>
              </a:rPr>
              <a:t>It needs internet access</a:t>
            </a:r>
          </a:p>
          <a:p>
            <a:pPr marL="285750" indent="-285750" algn="just">
              <a:buFont typeface="Arial" panose="020B0604020202020204" pitchFamily="34" charset="0"/>
              <a:buChar char="•"/>
            </a:pPr>
            <a:r>
              <a:rPr lang="en-US" sz="2800" b="1" i="0" dirty="0">
                <a:solidFill>
                  <a:srgbClr val="192257"/>
                </a:solidFill>
                <a:effectLst/>
                <a:latin typeface="ProximaNovaSemibold"/>
              </a:rPr>
              <a:t>You don’t have direct contact with your customers</a:t>
            </a:r>
          </a:p>
          <a:p>
            <a:pPr marL="285750" indent="-285750" algn="just">
              <a:buFont typeface="Arial" panose="020B0604020202020204" pitchFamily="34" charset="0"/>
              <a:buChar char="•"/>
            </a:pPr>
            <a:r>
              <a:rPr lang="en-US" sz="2800" b="1" i="0" dirty="0">
                <a:solidFill>
                  <a:srgbClr val="192257"/>
                </a:solidFill>
                <a:effectLst/>
                <a:latin typeface="ProximaNovaSemibold"/>
              </a:rPr>
              <a:t>You might face technical issues</a:t>
            </a:r>
          </a:p>
          <a:p>
            <a:pPr marL="285750" indent="-285750" algn="just">
              <a:buFont typeface="Arial" panose="020B0604020202020204" pitchFamily="34" charset="0"/>
              <a:buChar char="•"/>
            </a:pPr>
            <a:r>
              <a:rPr lang="en-US" sz="2800" b="1" i="0" dirty="0">
                <a:solidFill>
                  <a:srgbClr val="192257"/>
                </a:solidFill>
                <a:effectLst/>
                <a:latin typeface="ProximaNovaSemibold"/>
              </a:rPr>
              <a:t>A fast growth can be challenging</a:t>
            </a:r>
          </a:p>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8DBF3866-F0AC-4B4B-A058-56177DE7DC57}"/>
              </a:ext>
            </a:extLst>
          </p:cNvPr>
          <p:cNvSpPr txBox="1"/>
          <p:nvPr/>
        </p:nvSpPr>
        <p:spPr>
          <a:xfrm>
            <a:off x="3965511" y="373224"/>
            <a:ext cx="4394718" cy="646331"/>
          </a:xfrm>
          <a:prstGeom prst="rect">
            <a:avLst/>
          </a:prstGeom>
          <a:noFill/>
        </p:spPr>
        <p:txBody>
          <a:bodyPr wrap="square" rtlCol="0">
            <a:spAutoFit/>
          </a:bodyPr>
          <a:lstStyle/>
          <a:p>
            <a:r>
              <a:rPr lang="en-IN" sz="3600" b="1" dirty="0">
                <a:latin typeface="Algerian" panose="04020705040A02060702" pitchFamily="82" charset="0"/>
              </a:rPr>
              <a:t>Disadvantages:</a:t>
            </a:r>
          </a:p>
        </p:txBody>
      </p:sp>
    </p:spTree>
    <p:extLst>
      <p:ext uri="{BB962C8B-B14F-4D97-AF65-F5344CB8AC3E}">
        <p14:creationId xmlns:p14="http://schemas.microsoft.com/office/powerpoint/2010/main" val="114371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64D5BF-604B-4463-A944-A9AF063BB27E}"/>
              </a:ext>
            </a:extLst>
          </p:cNvPr>
          <p:cNvSpPr txBox="1"/>
          <p:nvPr/>
        </p:nvSpPr>
        <p:spPr>
          <a:xfrm>
            <a:off x="4219517" y="134170"/>
            <a:ext cx="4406153" cy="830997"/>
          </a:xfrm>
          <a:prstGeom prst="rect">
            <a:avLst/>
          </a:prstGeom>
          <a:noFill/>
        </p:spPr>
        <p:txBody>
          <a:bodyPr wrap="square" rtlCol="0">
            <a:spAutoFit/>
          </a:bodyPr>
          <a:lstStyle/>
          <a:p>
            <a:r>
              <a:rPr lang="en-US" sz="4800" b="1" dirty="0">
                <a:latin typeface="Algerian" panose="04020705040A02060702" pitchFamily="82" charset="0"/>
              </a:rPr>
              <a:t>SNAPSHOTS</a:t>
            </a:r>
          </a:p>
        </p:txBody>
      </p:sp>
      <p:pic>
        <p:nvPicPr>
          <p:cNvPr id="4" name="Picture 3">
            <a:extLst>
              <a:ext uri="{FF2B5EF4-FFF2-40B4-BE49-F238E27FC236}">
                <a16:creationId xmlns:a16="http://schemas.microsoft.com/office/drawing/2014/main" id="{7944A942-9792-48DD-A940-525B00D5F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92" y="141535"/>
            <a:ext cx="3100734" cy="1647265"/>
          </a:xfrm>
          <a:prstGeom prst="rect">
            <a:avLst/>
          </a:prstGeom>
        </p:spPr>
      </p:pic>
      <p:pic>
        <p:nvPicPr>
          <p:cNvPr id="6" name="Picture 5">
            <a:extLst>
              <a:ext uri="{FF2B5EF4-FFF2-40B4-BE49-F238E27FC236}">
                <a16:creationId xmlns:a16="http://schemas.microsoft.com/office/drawing/2014/main" id="{62488AC7-8C3E-4BFB-8CDC-E54030C2B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721" y="1112244"/>
            <a:ext cx="3076873" cy="1475014"/>
          </a:xfrm>
          <a:prstGeom prst="rect">
            <a:avLst/>
          </a:prstGeom>
        </p:spPr>
      </p:pic>
      <p:pic>
        <p:nvPicPr>
          <p:cNvPr id="8" name="Picture 7">
            <a:extLst>
              <a:ext uri="{FF2B5EF4-FFF2-40B4-BE49-F238E27FC236}">
                <a16:creationId xmlns:a16="http://schemas.microsoft.com/office/drawing/2014/main" id="{DBFF66E5-A7F1-49F4-AD10-CE7CDEC1F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482" y="1086190"/>
            <a:ext cx="2569249" cy="1475014"/>
          </a:xfrm>
          <a:prstGeom prst="rect">
            <a:avLst/>
          </a:prstGeom>
        </p:spPr>
      </p:pic>
      <p:pic>
        <p:nvPicPr>
          <p:cNvPr id="10" name="Picture 9">
            <a:extLst>
              <a:ext uri="{FF2B5EF4-FFF2-40B4-BE49-F238E27FC236}">
                <a16:creationId xmlns:a16="http://schemas.microsoft.com/office/drawing/2014/main" id="{F5F74388-8F55-4B7F-895A-10C9153B5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57" y="2116700"/>
            <a:ext cx="2878878" cy="1529404"/>
          </a:xfrm>
          <a:prstGeom prst="rect">
            <a:avLst/>
          </a:prstGeom>
        </p:spPr>
      </p:pic>
      <p:pic>
        <p:nvPicPr>
          <p:cNvPr id="12" name="Picture 11">
            <a:extLst>
              <a:ext uri="{FF2B5EF4-FFF2-40B4-BE49-F238E27FC236}">
                <a16:creationId xmlns:a16="http://schemas.microsoft.com/office/drawing/2014/main" id="{CF190B5D-E430-4030-887F-5FA999E9D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991" y="3006533"/>
            <a:ext cx="2746361" cy="1459004"/>
          </a:xfrm>
          <a:prstGeom prst="rect">
            <a:avLst/>
          </a:prstGeom>
        </p:spPr>
      </p:pic>
      <p:pic>
        <p:nvPicPr>
          <p:cNvPr id="14" name="Picture 13">
            <a:extLst>
              <a:ext uri="{FF2B5EF4-FFF2-40B4-BE49-F238E27FC236}">
                <a16:creationId xmlns:a16="http://schemas.microsoft.com/office/drawing/2014/main" id="{2ECB7EDC-B52F-4356-A64B-3477A1A9B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5529" y="394557"/>
            <a:ext cx="2776497" cy="1475014"/>
          </a:xfrm>
          <a:prstGeom prst="rect">
            <a:avLst/>
          </a:prstGeom>
        </p:spPr>
      </p:pic>
      <p:pic>
        <p:nvPicPr>
          <p:cNvPr id="16" name="Picture 15">
            <a:extLst>
              <a:ext uri="{FF2B5EF4-FFF2-40B4-BE49-F238E27FC236}">
                <a16:creationId xmlns:a16="http://schemas.microsoft.com/office/drawing/2014/main" id="{BE7B28B7-3987-46FE-BDCB-2DB90E57A6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11" y="3976598"/>
            <a:ext cx="2963324" cy="1574266"/>
          </a:xfrm>
          <a:prstGeom prst="rect">
            <a:avLst/>
          </a:prstGeom>
        </p:spPr>
      </p:pic>
      <p:pic>
        <p:nvPicPr>
          <p:cNvPr id="18" name="Picture 17">
            <a:extLst>
              <a:ext uri="{FF2B5EF4-FFF2-40B4-BE49-F238E27FC236}">
                <a16:creationId xmlns:a16="http://schemas.microsoft.com/office/drawing/2014/main" id="{B26F297C-11F7-4527-80B1-3D104367FD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1549" y="3129481"/>
            <a:ext cx="2746361" cy="1459004"/>
          </a:xfrm>
          <a:prstGeom prst="rect">
            <a:avLst/>
          </a:prstGeom>
        </p:spPr>
      </p:pic>
      <p:pic>
        <p:nvPicPr>
          <p:cNvPr id="20" name="Picture 19">
            <a:extLst>
              <a:ext uri="{FF2B5EF4-FFF2-40B4-BE49-F238E27FC236}">
                <a16:creationId xmlns:a16="http://schemas.microsoft.com/office/drawing/2014/main" id="{B261B6C0-CE97-4E90-B1AA-F2D4D5801E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3107" y="2441119"/>
            <a:ext cx="2388891" cy="1269098"/>
          </a:xfrm>
          <a:prstGeom prst="rect">
            <a:avLst/>
          </a:prstGeom>
        </p:spPr>
      </p:pic>
      <p:pic>
        <p:nvPicPr>
          <p:cNvPr id="22" name="Picture 21">
            <a:extLst>
              <a:ext uri="{FF2B5EF4-FFF2-40B4-BE49-F238E27FC236}">
                <a16:creationId xmlns:a16="http://schemas.microsoft.com/office/drawing/2014/main" id="{43BF86FC-80F7-4488-8D16-A54333D4DD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552" y="4951047"/>
            <a:ext cx="3334715" cy="1771567"/>
          </a:xfrm>
          <a:prstGeom prst="rect">
            <a:avLst/>
          </a:prstGeom>
        </p:spPr>
      </p:pic>
      <p:pic>
        <p:nvPicPr>
          <p:cNvPr id="26" name="Picture 25">
            <a:extLst>
              <a:ext uri="{FF2B5EF4-FFF2-40B4-BE49-F238E27FC236}">
                <a16:creationId xmlns:a16="http://schemas.microsoft.com/office/drawing/2014/main" id="{D30109D0-929C-4E2D-AE7C-1C0C61442F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63183" y="5472108"/>
            <a:ext cx="2608738" cy="1385892"/>
          </a:xfrm>
          <a:prstGeom prst="rect">
            <a:avLst/>
          </a:prstGeom>
        </p:spPr>
      </p:pic>
      <p:pic>
        <p:nvPicPr>
          <p:cNvPr id="28" name="Picture 27">
            <a:extLst>
              <a:ext uri="{FF2B5EF4-FFF2-40B4-BE49-F238E27FC236}">
                <a16:creationId xmlns:a16="http://schemas.microsoft.com/office/drawing/2014/main" id="{210245A4-0FAD-499B-918E-36F071735A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9549331" y="3976598"/>
            <a:ext cx="2388892" cy="1269099"/>
          </a:xfrm>
          <a:prstGeom prst="rect">
            <a:avLst/>
          </a:prstGeom>
        </p:spPr>
      </p:pic>
      <p:pic>
        <p:nvPicPr>
          <p:cNvPr id="30" name="Picture 29">
            <a:extLst>
              <a:ext uri="{FF2B5EF4-FFF2-40B4-BE49-F238E27FC236}">
                <a16:creationId xmlns:a16="http://schemas.microsoft.com/office/drawing/2014/main" id="{16E40772-1757-4A0E-822E-EEC274CA1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9703" y="5518537"/>
            <a:ext cx="2608740" cy="1385893"/>
          </a:xfrm>
          <a:prstGeom prst="rect">
            <a:avLst/>
          </a:prstGeom>
        </p:spPr>
      </p:pic>
      <p:pic>
        <p:nvPicPr>
          <p:cNvPr id="34" name="Picture 33">
            <a:extLst>
              <a:ext uri="{FF2B5EF4-FFF2-40B4-BE49-F238E27FC236}">
                <a16:creationId xmlns:a16="http://schemas.microsoft.com/office/drawing/2014/main" id="{D9B0CD96-CB6C-4F3C-ACBF-5C138ABF09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24273" y="4951047"/>
            <a:ext cx="2608741" cy="1385894"/>
          </a:xfrm>
          <a:prstGeom prst="rect">
            <a:avLst/>
          </a:prstGeom>
        </p:spPr>
      </p:pic>
    </p:spTree>
    <p:extLst>
      <p:ext uri="{BB962C8B-B14F-4D97-AF65-F5344CB8AC3E}">
        <p14:creationId xmlns:p14="http://schemas.microsoft.com/office/powerpoint/2010/main" val="2378095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672</Words>
  <Application>Microsoft Office PowerPoint</Application>
  <PresentationFormat>Widescreen</PresentationFormat>
  <Paragraphs>54</Paragraphs>
  <Slides>12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Algerian</vt:lpstr>
      <vt:lpstr>Arial</vt:lpstr>
      <vt:lpstr>Arial Black</vt:lpstr>
      <vt:lpstr>Calibri</vt:lpstr>
      <vt:lpstr>Calibri Light</vt:lpstr>
      <vt:lpstr>Cambria</vt:lpstr>
      <vt:lpstr>ProximaNovaSemibold</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Mrunali Virkud</dc:creator>
  <cp:lastModifiedBy>Mrunali Virkud</cp:lastModifiedBy>
  <cp:revision>3</cp:revision>
  <dcterms:created xsi:type="dcterms:W3CDTF">2022-02-04T07:27:33Z</dcterms:created>
  <dcterms:modified xsi:type="dcterms:W3CDTF">2024-12-22T15:07:12Z</dcterms:modified>
</cp:coreProperties>
</file>